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330" r:id="rId5"/>
    <p:sldId id="352" r:id="rId6"/>
    <p:sldId id="346" r:id="rId7"/>
    <p:sldId id="318" r:id="rId8"/>
    <p:sldId id="301" r:id="rId9"/>
    <p:sldId id="310" r:id="rId10"/>
    <p:sldId id="311" r:id="rId11"/>
    <p:sldId id="359" r:id="rId12"/>
    <p:sldId id="358" r:id="rId13"/>
    <p:sldId id="356" r:id="rId14"/>
    <p:sldId id="321" r:id="rId15"/>
    <p:sldId id="349" r:id="rId16"/>
    <p:sldId id="34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B7B7"/>
    <a:srgbClr val="FF6600"/>
    <a:srgbClr val="99FF99"/>
    <a:srgbClr val="FF0066"/>
    <a:srgbClr val="AF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1715" autoAdjust="0"/>
  </p:normalViewPr>
  <p:slideViewPr>
    <p:cSldViewPr snapToGrid="0">
      <p:cViewPr varScale="1">
        <p:scale>
          <a:sx n="104" d="100"/>
          <a:sy n="104" d="100"/>
        </p:scale>
        <p:origin x="86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lan Diana" userId="f941a8dd-8097-4724-a2db-ca0f251b62fb" providerId="ADAL" clId="{5E1825A6-4510-48BA-A173-2A4F043CF420}"/>
    <pc:docChg chg="modSld">
      <pc:chgData name="Dolan Diana" userId="f941a8dd-8097-4724-a2db-ca0f251b62fb" providerId="ADAL" clId="{5E1825A6-4510-48BA-A173-2A4F043CF420}" dt="2022-02-18T15:14:00.958" v="70" actId="20577"/>
      <pc:docMkLst>
        <pc:docMk/>
      </pc:docMkLst>
      <pc:sldChg chg="modNotesTx">
        <pc:chgData name="Dolan Diana" userId="f941a8dd-8097-4724-a2db-ca0f251b62fb" providerId="ADAL" clId="{5E1825A6-4510-48BA-A173-2A4F043CF420}" dt="2022-02-18T13:20:45.163" v="1" actId="20577"/>
        <pc:sldMkLst>
          <pc:docMk/>
          <pc:sldMk cId="2546786072" sldId="345"/>
        </pc:sldMkLst>
      </pc:sldChg>
      <pc:sldChg chg="modSp mod">
        <pc:chgData name="Dolan Diana" userId="f941a8dd-8097-4724-a2db-ca0f251b62fb" providerId="ADAL" clId="{5E1825A6-4510-48BA-A173-2A4F043CF420}" dt="2022-02-18T15:14:00.958" v="70" actId="20577"/>
        <pc:sldMkLst>
          <pc:docMk/>
          <pc:sldMk cId="2210260945" sldId="346"/>
        </pc:sldMkLst>
        <pc:spChg chg="mod">
          <ac:chgData name="Dolan Diana" userId="f941a8dd-8097-4724-a2db-ca0f251b62fb" providerId="ADAL" clId="{5E1825A6-4510-48BA-A173-2A4F043CF420}" dt="2022-02-18T15:14:00.958" v="70" actId="20577"/>
          <ac:spMkLst>
            <pc:docMk/>
            <pc:sldMk cId="2210260945" sldId="34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98DC-55F8-49AC-B4D0-4CD5708C139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380D3-2834-4A88-933E-61B748103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0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380D3-2834-4A88-933E-61B748103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5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380D3-2834-4A88-933E-61B748103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https://pinellascountyschools-my.sharepoint.com/:f:/g/personal/doland_pcsb_org/EpxQoyXC4-FFgwkrZm4WAPgBLqfmkIoAiEGE7owpqTLyMw?e=7x8uaR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380D3-2834-4A88-933E-61B748103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212361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2/18/2022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9837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2/18/2022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610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2/18/2022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647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16489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2/18/2022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273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2/18/2022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752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2/18/2022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503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2/18/2022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501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70318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8360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2/18/2022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land@pcsb.or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fif"/><Relationship Id="rId5" Type="http://schemas.openxmlformats.org/officeDocument/2006/relationships/hyperlink" Target="mailto:herbertk@pcsb.org" TargetMode="External"/><Relationship Id="rId4" Type="http://schemas.openxmlformats.org/officeDocument/2006/relationships/hyperlink" Target="mailto:northcuttc@pcsb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kaboom88.deviantart.com/art/Movie-Ticket-Dock-Icon-18553484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557" y="1102977"/>
            <a:ext cx="8601948" cy="48174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Subtitle 6"/>
          <p:cNvSpPr>
            <a:spLocks noGrp="1"/>
          </p:cNvSpPr>
          <p:nvPr>
            <p:ph type="title"/>
          </p:nvPr>
        </p:nvSpPr>
        <p:spPr>
          <a:xfrm>
            <a:off x="-1" y="-1"/>
            <a:ext cx="12192000" cy="1449689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Dunedin Highland </a:t>
            </a:r>
            <a:br>
              <a:rPr lang="en-US" sz="52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52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Middle School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996054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                                                    </a:t>
            </a:r>
            <a:r>
              <a:rPr lang="en-US" sz="2400" u="sng" dirty="0">
                <a:latin typeface="Copperplate Gothic Bold" panose="020E0705020206020404" pitchFamily="34" charset="0"/>
              </a:rPr>
              <a:t>Principal</a:t>
            </a:r>
            <a:r>
              <a:rPr lang="en-US" sz="2400" dirty="0">
                <a:latin typeface="Copperplate Gothic Bold" panose="020E0705020206020404" pitchFamily="34" charset="0"/>
              </a:rPr>
              <a:t>	                </a:t>
            </a:r>
            <a:r>
              <a:rPr lang="en-US" sz="2400" u="sng" dirty="0">
                <a:latin typeface="Copperplate Gothic Bold" panose="020E0705020206020404" pitchFamily="34" charset="0"/>
              </a:rPr>
              <a:t>Assistant Principals</a:t>
            </a:r>
            <a:br>
              <a:rPr lang="en-US" sz="2400" u="sng" dirty="0">
                <a:latin typeface="Copperplate Gothic Bold" panose="020E0705020206020404" pitchFamily="34" charset="0"/>
              </a:rPr>
            </a:br>
            <a:r>
              <a:rPr lang="en-US" sz="2400" dirty="0">
                <a:latin typeface="Copperplate Gothic Bold" panose="020E0705020206020404" pitchFamily="34" charset="0"/>
              </a:rPr>
              <a:t>                                       </a:t>
            </a:r>
            <a:r>
              <a:rPr lang="en-US" sz="2000" b="1" cap="small" dirty="0">
                <a:latin typeface="Copperplate Gothic Bold" panose="020E0705020206020404" pitchFamily="34" charset="0"/>
              </a:rPr>
              <a:t>Michael Vasallo</a:t>
            </a:r>
            <a:r>
              <a:rPr lang="en-US" sz="2000" b="1" cap="small" dirty="0"/>
              <a:t>                       Diana Dolan, Joanna Bernal</a:t>
            </a:r>
            <a:endParaRPr lang="en-US" b="1" cap="small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22080" b="13284"/>
          <a:stretch/>
        </p:blipFill>
        <p:spPr bwMode="auto">
          <a:xfrm>
            <a:off x="418012" y="5178294"/>
            <a:ext cx="1946365" cy="1679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3F6DF54-AEB8-4860-95E6-F5BE0AB46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696" y="1997804"/>
            <a:ext cx="3125747" cy="2370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781A47-B6A2-4B80-B798-F465E7244BD0}"/>
              </a:ext>
            </a:extLst>
          </p:cNvPr>
          <p:cNvSpPr txBox="1"/>
          <p:nvPr/>
        </p:nvSpPr>
        <p:spPr>
          <a:xfrm>
            <a:off x="9121965" y="4473918"/>
            <a:ext cx="2783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Where we conduct ourselves with </a:t>
            </a:r>
            <a:r>
              <a:rPr lang="en-US" sz="2200" b="1" i="1" dirty="0"/>
              <a:t>Respect, Excellence </a:t>
            </a:r>
            <a:r>
              <a:rPr lang="en-US" sz="2200" dirty="0"/>
              <a:t>and</a:t>
            </a:r>
            <a:r>
              <a:rPr lang="en-US" sz="2200" b="1" i="1" dirty="0"/>
              <a:t> Pride</a:t>
            </a:r>
            <a:r>
              <a:rPr lang="en-US" sz="2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06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E0CC-FAAF-4484-A510-A87AC71B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to Fill Out and Submit </a:t>
            </a:r>
            <a:br>
              <a:rPr lang="en-US" dirty="0"/>
            </a:br>
            <a:r>
              <a:rPr lang="en-US" dirty="0"/>
              <a:t>Course Request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9FB3-C4E6-4D50-94A5-E14AD0969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10" y="2374134"/>
            <a:ext cx="11226188" cy="428005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Students will be given 2 copies of the 6</a:t>
            </a:r>
            <a:r>
              <a:rPr lang="en-US" sz="2000" baseline="30000" dirty="0"/>
              <a:t>th</a:t>
            </a:r>
            <a:r>
              <a:rPr lang="en-US" sz="2000" dirty="0"/>
              <a:t> Grade Course Sheet (one green and one white) to fill out. </a:t>
            </a:r>
          </a:p>
          <a:p>
            <a:pPr marL="457200" indent="-457200">
              <a:buAutoNum type="arabicPeriod"/>
            </a:pPr>
            <a:r>
              <a:rPr lang="en-US" sz="2000" dirty="0"/>
              <a:t>Students will rank their elective choices in order of preference on the green sheet. Then we ask that they copy down that same info on the white copy.</a:t>
            </a:r>
          </a:p>
          <a:p>
            <a:pPr marL="457200" indent="-457200">
              <a:buAutoNum type="arabicPeriod"/>
            </a:pPr>
            <a:r>
              <a:rPr lang="en-US" sz="2000" dirty="0"/>
              <a:t>Once both sheets are filled out (identical info.) the green copy will be collected right away, and the white copy should go home to be reviewed and signed by a parent/guardian.</a:t>
            </a:r>
          </a:p>
          <a:p>
            <a:r>
              <a:rPr lang="en-US" sz="2000" dirty="0"/>
              <a:t>Only a returned white copy will be reviewed to exempt you from PE</a:t>
            </a:r>
          </a:p>
          <a:p>
            <a:r>
              <a:rPr lang="en-US" sz="2000" dirty="0"/>
              <a:t>Colored copies will be used if no white copy is returned</a:t>
            </a:r>
          </a:p>
        </p:txBody>
      </p:sp>
    </p:spTree>
    <p:extLst>
      <p:ext uri="{BB962C8B-B14F-4D97-AF65-F5344CB8AC3E}">
        <p14:creationId xmlns:p14="http://schemas.microsoft.com/office/powerpoint/2010/main" val="5893011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4E89-CE08-4EF4-AE31-BC680AED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WHAT DO WE FILL OUT?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942816-46BA-4209-A156-E63959E71372}"/>
              </a:ext>
            </a:extLst>
          </p:cNvPr>
          <p:cNvCxnSpPr/>
          <p:nvPr/>
        </p:nvCxnSpPr>
        <p:spPr>
          <a:xfrm>
            <a:off x="-1009934" y="36303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083671-BDEA-416C-B842-D1DB2FBB298F}"/>
              </a:ext>
            </a:extLst>
          </p:cNvPr>
          <p:cNvSpPr txBox="1"/>
          <p:nvPr/>
        </p:nvSpPr>
        <p:spPr>
          <a:xfrm>
            <a:off x="65827" y="2011625"/>
            <a:ext cx="6231840" cy="24622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Make sure to fill out your name at the 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Review the elective options for what to pair with PE </a:t>
            </a:r>
            <a:r>
              <a:rPr lang="en-US" sz="2200" b="1" i="1" dirty="0"/>
              <a:t>(everyone without a PE waiver will take PE for either a semester or the whole year)</a:t>
            </a:r>
            <a:r>
              <a:rPr lang="en-US" sz="22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Select your favorites and rank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Place a 1 by your 1</a:t>
            </a:r>
            <a:r>
              <a:rPr lang="en-US" sz="2200" b="1" baseline="30000" dirty="0"/>
              <a:t>st</a:t>
            </a:r>
            <a:r>
              <a:rPr lang="en-US" sz="2200" b="1" dirty="0"/>
              <a:t> choice, put a 2 by your 2</a:t>
            </a:r>
            <a:r>
              <a:rPr lang="en-US" sz="2200" b="1" baseline="30000" dirty="0"/>
              <a:t>nd</a:t>
            </a:r>
            <a:r>
              <a:rPr lang="en-US" sz="2200" b="1" dirty="0"/>
              <a:t> choice, &amp; write a 3 by your 3</a:t>
            </a:r>
            <a:r>
              <a:rPr lang="en-US" sz="2200" b="1" baseline="30000" dirty="0"/>
              <a:t>rd</a:t>
            </a:r>
            <a:r>
              <a:rPr lang="en-US" sz="2200" b="1" dirty="0"/>
              <a:t> choice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C180763-A5CB-4D9E-826F-CC5385195EAD}"/>
              </a:ext>
            </a:extLst>
          </p:cNvPr>
          <p:cNvSpPr/>
          <p:nvPr/>
        </p:nvSpPr>
        <p:spPr>
          <a:xfrm rot="10644163">
            <a:off x="9736593" y="5137294"/>
            <a:ext cx="1042775" cy="34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E81243A-8CD0-4295-BECC-9DD9C0C9DD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-1995" b="40755"/>
          <a:stretch/>
        </p:blipFill>
        <p:spPr>
          <a:xfrm>
            <a:off x="471466" y="4574575"/>
            <a:ext cx="4896378" cy="228906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D900CFB8-C9AC-4143-808F-2112D43497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1831"/>
          <a:stretch/>
        </p:blipFill>
        <p:spPr>
          <a:xfrm>
            <a:off x="6539348" y="4015142"/>
            <a:ext cx="4800600" cy="1861127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A91959C-4D28-4DA5-9715-60C2D9B9D432}"/>
              </a:ext>
            </a:extLst>
          </p:cNvPr>
          <p:cNvSpPr/>
          <p:nvPr/>
        </p:nvSpPr>
        <p:spPr>
          <a:xfrm rot="9097586">
            <a:off x="4867240" y="5617185"/>
            <a:ext cx="982736" cy="42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4DA626F-41F9-4100-B674-905ECD598187}"/>
              </a:ext>
            </a:extLst>
          </p:cNvPr>
          <p:cNvSpPr/>
          <p:nvPr/>
        </p:nvSpPr>
        <p:spPr>
          <a:xfrm rot="1149484">
            <a:off x="-29138" y="4262779"/>
            <a:ext cx="982736" cy="42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FBC21F-E7A3-4689-A196-F63E9068A12A}"/>
              </a:ext>
            </a:extLst>
          </p:cNvPr>
          <p:cNvSpPr txBox="1"/>
          <p:nvPr/>
        </p:nvSpPr>
        <p:spPr>
          <a:xfrm>
            <a:off x="6539348" y="2155005"/>
            <a:ext cx="5465997" cy="178510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Review the Optional ELECTIVES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Select your favorites and rank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Place a 1 by your 1</a:t>
            </a:r>
            <a:r>
              <a:rPr lang="en-US" sz="2200" b="1" baseline="30000" dirty="0"/>
              <a:t>st</a:t>
            </a:r>
            <a:r>
              <a:rPr lang="en-US" sz="2200" b="1" dirty="0"/>
              <a:t> choice, put a 2 by your 2</a:t>
            </a:r>
            <a:r>
              <a:rPr lang="en-US" sz="2200" b="1" baseline="30000" dirty="0"/>
              <a:t>nd</a:t>
            </a:r>
            <a:r>
              <a:rPr lang="en-US" sz="2200" b="1" dirty="0"/>
              <a:t> choice, &amp; write a 3 by your 3</a:t>
            </a:r>
            <a:r>
              <a:rPr lang="en-US" sz="2200" b="1" baseline="30000" dirty="0"/>
              <a:t>rd</a:t>
            </a:r>
            <a:r>
              <a:rPr lang="en-US" sz="2200" b="1" dirty="0"/>
              <a:t> choice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833D058-8EC1-49F2-8111-50BD3690D5B3}"/>
              </a:ext>
            </a:extLst>
          </p:cNvPr>
          <p:cNvSpPr/>
          <p:nvPr/>
        </p:nvSpPr>
        <p:spPr>
          <a:xfrm rot="10646017">
            <a:off x="10866746" y="4188382"/>
            <a:ext cx="1042775" cy="34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729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E2D7F4C-392F-4897-AA72-7BA5DE3CFAD0}"/>
              </a:ext>
            </a:extLst>
          </p:cNvPr>
          <p:cNvSpPr txBox="1"/>
          <p:nvPr/>
        </p:nvSpPr>
        <p:spPr>
          <a:xfrm>
            <a:off x="101600" y="118376"/>
            <a:ext cx="3086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Course Selection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B5E12CA-47B3-497D-8A17-11A80CFF3D82}"/>
              </a:ext>
            </a:extLst>
          </p:cNvPr>
          <p:cNvSpPr/>
          <p:nvPr/>
        </p:nvSpPr>
        <p:spPr>
          <a:xfrm rot="19467280">
            <a:off x="5397893" y="503639"/>
            <a:ext cx="1551964" cy="706775"/>
          </a:xfrm>
          <a:prstGeom prst="rightArrow">
            <a:avLst>
              <a:gd name="adj1" fmla="val 50000"/>
              <a:gd name="adj2" fmla="val 75974"/>
            </a:avLst>
          </a:prstGeom>
          <a:ln w="698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274F60-A5C1-4990-8AF7-22DAC22125B0}"/>
              </a:ext>
            </a:extLst>
          </p:cNvPr>
          <p:cNvSpPr/>
          <p:nvPr/>
        </p:nvSpPr>
        <p:spPr>
          <a:xfrm>
            <a:off x="101600" y="2099608"/>
            <a:ext cx="2900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B3CC2-6A46-4E4B-9A3E-3E7C0A84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145" y="543790"/>
            <a:ext cx="4645369" cy="57704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819BDA-2A67-496F-91DA-4B8E83E75DAC}"/>
              </a:ext>
            </a:extLst>
          </p:cNvPr>
          <p:cNvSpPr txBox="1"/>
          <p:nvPr/>
        </p:nvSpPr>
        <p:spPr>
          <a:xfrm>
            <a:off x="1" y="2030643"/>
            <a:ext cx="70106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Fill out the top of the 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Write your last name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Write your first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Review the elective options.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Select your favorites and rank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Place a 1 by your 1</a:t>
            </a:r>
            <a:r>
              <a:rPr lang="en-US" sz="2000" b="1" baseline="30000" dirty="0"/>
              <a:t>st</a:t>
            </a:r>
            <a:r>
              <a:rPr lang="en-US" sz="2000" b="1" dirty="0"/>
              <a:t> choice, put a 2 by your 2</a:t>
            </a:r>
            <a:r>
              <a:rPr lang="en-US" sz="2000" b="1" baseline="30000" dirty="0"/>
              <a:t>nd</a:t>
            </a:r>
            <a:r>
              <a:rPr lang="en-US" sz="2000" b="1" dirty="0"/>
              <a:t> choice, &amp; write a 3 by your 3</a:t>
            </a:r>
            <a:r>
              <a:rPr lang="en-US" sz="2000" b="1" baseline="30000" dirty="0"/>
              <a:t>rd</a:t>
            </a:r>
            <a:r>
              <a:rPr lang="en-US" sz="2000" b="1" dirty="0"/>
              <a:t>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Remember, you’re doing this twice… once for what to pair with PE and once for full year electives.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Copy the same elective choices on to white sheet.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Take white sheet home and discuss with your parent/guardian.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Get a </a:t>
            </a:r>
            <a:r>
              <a:rPr lang="en-US" sz="2000" b="1" u="sng" dirty="0"/>
              <a:t>parent signature </a:t>
            </a:r>
            <a:r>
              <a:rPr lang="en-US" sz="2000" b="1" dirty="0"/>
              <a:t>at the bottom &amp; then </a:t>
            </a:r>
            <a:r>
              <a:rPr lang="en-US" sz="2000" b="1" u="sng" dirty="0"/>
              <a:t>return it to your teacher ASAP</a:t>
            </a:r>
            <a:r>
              <a:rPr lang="en-US" sz="2000" b="1" dirty="0"/>
              <a:t>.</a:t>
            </a:r>
          </a:p>
          <a:p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DC596-14A3-4318-90CA-36A0C39C67CB}"/>
              </a:ext>
            </a:extLst>
          </p:cNvPr>
          <p:cNvSpPr txBox="1"/>
          <p:nvPr/>
        </p:nvSpPr>
        <p:spPr>
          <a:xfrm>
            <a:off x="2752585" y="2447575"/>
            <a:ext cx="15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(Print neatly)</a:t>
            </a:r>
          </a:p>
        </p:txBody>
      </p:sp>
    </p:spTree>
    <p:extLst>
      <p:ext uri="{BB962C8B-B14F-4D97-AF65-F5344CB8AC3E}">
        <p14:creationId xmlns:p14="http://schemas.microsoft.com/office/powerpoint/2010/main" val="4092369971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DD2214-271C-40E4-9623-2772D3F5998C}"/>
              </a:ext>
            </a:extLst>
          </p:cNvPr>
          <p:cNvSpPr txBox="1"/>
          <p:nvPr/>
        </p:nvSpPr>
        <p:spPr>
          <a:xfrm>
            <a:off x="1705778" y="234231"/>
            <a:ext cx="87804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chemeClr val="bg1"/>
                </a:solidFill>
                <a:latin typeface="Britannic Bold" panose="020B0903060703020204" pitchFamily="34" charset="0"/>
              </a:rPr>
              <a:t>6</a:t>
            </a:r>
            <a:r>
              <a:rPr lang="en-US" sz="6800" baseline="30000" dirty="0">
                <a:solidFill>
                  <a:schemeClr val="bg1"/>
                </a:solidFill>
                <a:latin typeface="Britannic Bold" panose="020B0903060703020204" pitchFamily="34" charset="0"/>
              </a:rPr>
              <a:t>th</a:t>
            </a:r>
            <a:r>
              <a:rPr lang="en-US" sz="6800" dirty="0">
                <a:solidFill>
                  <a:schemeClr val="bg1"/>
                </a:solidFill>
                <a:latin typeface="Britannic Bold" panose="020B0903060703020204" pitchFamily="34" charset="0"/>
              </a:rPr>
              <a:t> Grade EXPO Night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D8C16D-7A27-4EC7-8EBA-656AAA239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431" y="1503803"/>
            <a:ext cx="7670062" cy="5354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CA6A5-EB70-4047-862B-5CED57D7891E}"/>
              </a:ext>
            </a:extLst>
          </p:cNvPr>
          <p:cNvSpPr txBox="1"/>
          <p:nvPr/>
        </p:nvSpPr>
        <p:spPr>
          <a:xfrm>
            <a:off x="4043190" y="3216925"/>
            <a:ext cx="42414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  <a:ea typeface="Cambria Math" panose="02040503050406030204" pitchFamily="18" charset="0"/>
              </a:rPr>
              <a:t>Join us for our 6</a:t>
            </a:r>
            <a:r>
              <a:rPr lang="en-US" sz="2800" b="1" baseline="30000" dirty="0">
                <a:latin typeface="Arial Black" panose="020B0A04020102020204" pitchFamily="34" charset="0"/>
                <a:ea typeface="Cambria Math" panose="02040503050406030204" pitchFamily="18" charset="0"/>
              </a:rPr>
              <a:t>th</a:t>
            </a:r>
            <a:r>
              <a:rPr lang="en-US" sz="2800" b="1" dirty="0">
                <a:latin typeface="Arial Black" panose="020B0A04020102020204" pitchFamily="34" charset="0"/>
                <a:ea typeface="Cambria Math" panose="02040503050406030204" pitchFamily="18" charset="0"/>
              </a:rPr>
              <a:t> Grade Expo Night on  </a:t>
            </a:r>
          </a:p>
          <a:p>
            <a:pPr algn="ctr"/>
            <a:r>
              <a:rPr lang="en-US" sz="2800" b="1" dirty="0">
                <a:latin typeface="Arial Black" panose="020B0A04020102020204" pitchFamily="34" charset="0"/>
                <a:ea typeface="Cambria Math" panose="02040503050406030204" pitchFamily="18" charset="0"/>
              </a:rPr>
              <a:t>Thursday, March 3</a:t>
            </a:r>
            <a:r>
              <a:rPr lang="en-US" sz="2800" b="1" baseline="30000" dirty="0">
                <a:latin typeface="Arial Black" panose="020B0A04020102020204" pitchFamily="34" charset="0"/>
                <a:ea typeface="Cambria Math" panose="02040503050406030204" pitchFamily="18" charset="0"/>
              </a:rPr>
              <a:t>rd</a:t>
            </a:r>
            <a:r>
              <a:rPr lang="en-US" sz="2800" b="1" dirty="0">
                <a:latin typeface="Arial Black" panose="020B0A04020102020204" pitchFamily="34" charset="0"/>
                <a:ea typeface="Cambria Math" panose="02040503050406030204" pitchFamily="18" charset="0"/>
              </a:rPr>
              <a:t> 6:00pm</a:t>
            </a:r>
          </a:p>
        </p:txBody>
      </p:sp>
    </p:spTree>
    <p:extLst>
      <p:ext uri="{BB962C8B-B14F-4D97-AF65-F5344CB8AC3E}">
        <p14:creationId xmlns:p14="http://schemas.microsoft.com/office/powerpoint/2010/main" val="254678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2B42-EA91-4CA5-949A-3383A5E0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267" y="352540"/>
            <a:ext cx="4505899" cy="613639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6</a:t>
            </a:r>
            <a:r>
              <a:rPr lang="en-US" sz="2400" b="1" baseline="30000" dirty="0">
                <a:latin typeface="Calisto MT" panose="02040603050505030304" pitchFamily="18" charset="0"/>
                <a:cs typeface="Segoe UI Semibold" panose="020B0702040204020203" pitchFamily="34" charset="0"/>
              </a:rPr>
              <a:t>th</a:t>
            </a: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 Grade Assistant Principal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Mrs. Dolan 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(727) 469-4112 Ext. 2015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doland@pcsb.org</a:t>
            </a: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 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6</a:t>
            </a:r>
            <a:r>
              <a:rPr lang="en-US" sz="2400" b="1" baseline="30000" dirty="0">
                <a:latin typeface="Calisto MT" panose="02040603050505030304" pitchFamily="18" charset="0"/>
                <a:cs typeface="Segoe UI Semibold" panose="020B0702040204020203" pitchFamily="34" charset="0"/>
              </a:rPr>
              <a:t>th</a:t>
            </a: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 Grade School Counselor 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Mrs. Northcutt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(727) 469-4112 Ext. 2060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northcuttc@pcsb.org</a:t>
            </a: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 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6</a:t>
            </a:r>
            <a:r>
              <a:rPr lang="en-US" sz="2400" b="1" baseline="30000" dirty="0">
                <a:latin typeface="Calisto MT" panose="02040603050505030304" pitchFamily="18" charset="0"/>
                <a:cs typeface="Segoe UI Semibold" panose="020B0702040204020203" pitchFamily="34" charset="0"/>
              </a:rPr>
              <a:t>th</a:t>
            </a: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 Grade Office Clerk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Ms. Herbert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(727) 469-4112 Ext. 2052</a:t>
            </a:r>
            <a:b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herbertk@pcsb.org</a:t>
            </a:r>
            <a:r>
              <a:rPr lang="en-US" sz="2400" b="1" dirty="0">
                <a:latin typeface="Calisto MT" panose="02040603050505030304" pitchFamily="18" charset="0"/>
                <a:cs typeface="Segoe UI Semibold" panose="020B0702040204020203" pitchFamily="34" charset="0"/>
              </a:rPr>
              <a:t> </a:t>
            </a:r>
            <a:br>
              <a:rPr lang="en-US" sz="2000" b="1" dirty="0">
                <a:latin typeface="Calisto MT" panose="02040603050505030304" pitchFamily="18" charset="0"/>
                <a:cs typeface="Segoe UI Semibold" panose="020B0702040204020203" pitchFamily="34" charset="0"/>
              </a:rPr>
            </a:br>
            <a:endParaRPr lang="en-US" sz="2000" b="1" dirty="0">
              <a:latin typeface="Calisto MT" panose="02040603050505030304" pitchFamily="18" charset="0"/>
              <a:cs typeface="Segoe UI Semibold" panose="020B0702040204020203" pitchFamily="34" charset="0"/>
            </a:endParaRPr>
          </a:p>
        </p:txBody>
      </p:sp>
      <p:pic>
        <p:nvPicPr>
          <p:cNvPr id="6" name="Content Placeholder 5" descr="A picture containing text, outdoor, grass, sky&#10;&#10;Description automatically generated">
            <a:extLst>
              <a:ext uri="{FF2B5EF4-FFF2-40B4-BE49-F238E27FC236}">
                <a16:creationId xmlns:a16="http://schemas.microsoft.com/office/drawing/2014/main" id="{6649028A-6AD9-4D79-8348-02C7F7181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4" y="3167354"/>
            <a:ext cx="6481443" cy="3156327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E31BE8-A2CE-465D-8C80-AE5B918BAC4B}"/>
              </a:ext>
            </a:extLst>
          </p:cNvPr>
          <p:cNvSpPr txBox="1">
            <a:spLocks/>
          </p:cNvSpPr>
          <p:nvPr/>
        </p:nvSpPr>
        <p:spPr>
          <a:xfrm>
            <a:off x="230454" y="151481"/>
            <a:ext cx="9330801" cy="15038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cap="small" dirty="0"/>
              <a:t>WELCOME TO </a:t>
            </a:r>
          </a:p>
          <a:p>
            <a:pPr algn="ctr"/>
            <a:r>
              <a:rPr lang="en-US" sz="5600" b="1" cap="small" dirty="0"/>
              <a:t>6</a:t>
            </a:r>
            <a:r>
              <a:rPr lang="en-US" sz="5600" b="1" cap="small" baseline="30000" dirty="0"/>
              <a:t>th </a:t>
            </a:r>
            <a:r>
              <a:rPr lang="en-US" sz="5600" b="1" cap="small" dirty="0"/>
              <a:t>GRADE!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77D29A-EDCF-4D30-B728-DE9B66060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89" y="873087"/>
            <a:ext cx="226181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837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890" y="102769"/>
            <a:ext cx="10078691" cy="1329519"/>
          </a:xfrm>
        </p:spPr>
        <p:txBody>
          <a:bodyPr>
            <a:noAutofit/>
          </a:bodyPr>
          <a:lstStyle/>
          <a:p>
            <a:pPr algn="ctr"/>
            <a:r>
              <a:rPr lang="en-US" sz="4400" b="1" cap="small" dirty="0">
                <a:latin typeface="Imprint MT Shadow" panose="04020605060303030202" pitchFamily="82" charset="0"/>
              </a:rPr>
              <a:t>CLUBS &amp; SPORTS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7478"/>
            <a:ext cx="10358846" cy="44935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 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Arial Black" panose="020B0A04020102020204" pitchFamily="34" charset="0"/>
              </a:rPr>
              <a:t>Middle School is a GREAT Time to Get Involved!</a:t>
            </a:r>
          </a:p>
          <a:p>
            <a:endParaRPr lang="en-US" sz="1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SPORTS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Volleyball, Basketball, Track, Flag Football, Intermural sports</a:t>
            </a:r>
          </a:p>
          <a:p>
            <a:endParaRPr lang="en-US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CLUBS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Role Models, Chess Club, Drama Club, Girlfriends, GSA,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Kiwanis Builders Club, Microsoft Certification Club,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NHD Club (National History Day), Odyssey of the Mind,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PMAC (Principal’s Multicultural Advisory Committee),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(Students Against Violence Everywhere), Science Olympiad,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Club, STEM Club, Leadership Team</a:t>
            </a: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Makerspace, and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Yearbook.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r="11226"/>
          <a:stretch/>
        </p:blipFill>
        <p:spPr>
          <a:xfrm>
            <a:off x="7794151" y="2680575"/>
            <a:ext cx="1672045" cy="176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dunedin middle basket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6"/>
          <a:stretch/>
        </p:blipFill>
        <p:spPr bwMode="auto">
          <a:xfrm>
            <a:off x="8630173" y="4758315"/>
            <a:ext cx="3457344" cy="1912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71" y="1965295"/>
            <a:ext cx="1922000" cy="281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26094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FC775B3-87CB-4760-B436-7472E13E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9220"/>
            <a:ext cx="11912600" cy="1325563"/>
          </a:xfrm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ositive </a:t>
            </a:r>
            <a:r>
              <a:rPr lang="en-US" dirty="0">
                <a:latin typeface="Copperplate Gothic Bold" panose="020E0705020206020404" pitchFamily="34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ehavior </a:t>
            </a:r>
            <a:r>
              <a:rPr lang="en-US" dirty="0">
                <a:latin typeface="Copperplate Gothic Bold" panose="020E0705020206020404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nterventions and </a:t>
            </a:r>
            <a:r>
              <a:rPr lang="en-US" dirty="0">
                <a:latin typeface="Copperplate Gothic Bold" panose="020E0705020206020404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upport</a:t>
            </a:r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CC4ED5-B133-4017-BCF6-D52988A1B2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5969000" cy="470138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A58FD5-3237-4178-85E6-BB3F666F78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53102" y="2146300"/>
            <a:ext cx="6024098" cy="4612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8FD20C-66C6-48A1-A598-98EFFB1C7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67764">
            <a:off x="280873" y="2063981"/>
            <a:ext cx="2527872" cy="2908171"/>
          </a:xfrm>
          <a:prstGeom prst="rect">
            <a:avLst/>
          </a:prstGeom>
        </p:spPr>
      </p:pic>
      <p:pic>
        <p:nvPicPr>
          <p:cNvPr id="20" name="Picture 19" descr="&#10;&#10;Description automatically generated">
            <a:extLst>
              <a:ext uri="{FF2B5EF4-FFF2-40B4-BE49-F238E27FC236}">
                <a16:creationId xmlns:a16="http://schemas.microsoft.com/office/drawing/2014/main" id="{FE79E291-6EBB-4713-BC11-1576B45125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408493">
            <a:off x="67305" y="4392992"/>
            <a:ext cx="2416178" cy="227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64" y="99220"/>
            <a:ext cx="8317736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What will my day look like </a:t>
            </a:r>
            <a:br>
              <a:rPr lang="en-US" sz="4400" b="1" dirty="0"/>
            </a:br>
            <a:r>
              <a:rPr lang="en-US" sz="4400" b="1" dirty="0"/>
              <a:t>in middle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2142308"/>
            <a:ext cx="11368584" cy="4572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7 Period Day </a:t>
            </a:r>
          </a:p>
          <a:p>
            <a:pPr marL="0" indent="0">
              <a:buNone/>
            </a:pPr>
            <a:r>
              <a:rPr lang="en-US" i="1" dirty="0"/>
              <a:t>The seven periods include: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 4 Required Adv/Acc Courses (Language Arts, Math, Science and Social Studies)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 (Level 1-2 students only) – Reading course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 Physical Education (Unless a PE Waiver is submitted)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 1 - 2 Elective courses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 (CGS only) – All students must take the Advanced Academics Gifted Elective Course. They may select the Literature course as an elective, but it is not required.</a:t>
            </a:r>
          </a:p>
          <a:p>
            <a:pPr marL="0" indent="0">
              <a:buNone/>
            </a:pPr>
            <a:r>
              <a:rPr lang="en-US" dirty="0"/>
              <a:t>30 minutes of lunch daily</a:t>
            </a:r>
          </a:p>
          <a:p>
            <a:pPr marL="0" indent="0">
              <a:buNone/>
            </a:pPr>
            <a:r>
              <a:rPr lang="en-US" dirty="0"/>
              <a:t>3 minutes of passing time between classes</a:t>
            </a:r>
          </a:p>
        </p:txBody>
      </p:sp>
    </p:spTree>
    <p:extLst>
      <p:ext uri="{BB962C8B-B14F-4D97-AF65-F5344CB8AC3E}">
        <p14:creationId xmlns:p14="http://schemas.microsoft.com/office/powerpoint/2010/main" val="8770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rchestra k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16375"/>
          <a:stretch/>
        </p:blipFill>
        <p:spPr bwMode="auto">
          <a:xfrm>
            <a:off x="2203315" y="-1"/>
            <a:ext cx="6217354" cy="31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t="22882" r="3857" b="30240"/>
          <a:stretch/>
        </p:blipFill>
        <p:spPr>
          <a:xfrm rot="5002415">
            <a:off x="-742409" y="401778"/>
            <a:ext cx="3594707" cy="282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414">
            <a:off x="7938567" y="-326571"/>
            <a:ext cx="4986023" cy="4352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r="34529"/>
          <a:stretch/>
        </p:blipFill>
        <p:spPr>
          <a:xfrm rot="5400000">
            <a:off x="7000491" y="864389"/>
            <a:ext cx="2923675" cy="906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307">
            <a:off x="-391487" y="3112737"/>
            <a:ext cx="4425021" cy="4106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1063" y="2665843"/>
            <a:ext cx="7157374" cy="16604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and ORCHESTRA</a:t>
            </a:r>
          </a:p>
          <a:p>
            <a:pPr algn="ctr"/>
            <a:r>
              <a:rPr lang="en-US" dirty="0"/>
              <a:t>Are you interested in learning a new instrument? </a:t>
            </a:r>
            <a:br>
              <a:rPr lang="en-US" dirty="0"/>
            </a:br>
            <a:r>
              <a:rPr lang="en-US" dirty="0"/>
              <a:t>Are you passionate about music? </a:t>
            </a:r>
            <a:br>
              <a:rPr lang="en-US" dirty="0"/>
            </a:br>
            <a:r>
              <a:rPr lang="en-US" dirty="0"/>
              <a:t>Are you a future Highlander looking to become a piper and compete on the local and even national level?</a:t>
            </a:r>
          </a:p>
        </p:txBody>
      </p:sp>
    </p:spTree>
    <p:extLst>
      <p:ext uri="{BB962C8B-B14F-4D97-AF65-F5344CB8AC3E}">
        <p14:creationId xmlns:p14="http://schemas.microsoft.com/office/powerpoint/2010/main" val="315176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34"/>
          <a:stretch/>
        </p:blipFill>
        <p:spPr>
          <a:xfrm>
            <a:off x="0" y="0"/>
            <a:ext cx="4451405" cy="6858001"/>
          </a:xfrm>
          <a:prstGeom prst="rect">
            <a:avLst/>
          </a:prstGeom>
        </p:spPr>
      </p:pic>
      <p:pic>
        <p:nvPicPr>
          <p:cNvPr id="2050" name="Picture 2" descr="Image result for scottish d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/>
        </p:blipFill>
        <p:spPr bwMode="auto">
          <a:xfrm rot="21445537">
            <a:off x="6453867" y="3559274"/>
            <a:ext cx="5882020" cy="36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0"/>
          <a:stretch/>
        </p:blipFill>
        <p:spPr bwMode="auto">
          <a:xfrm>
            <a:off x="-1" y="4404254"/>
            <a:ext cx="6764075" cy="24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19375" b="26264"/>
          <a:stretch/>
        </p:blipFill>
        <p:spPr bwMode="auto">
          <a:xfrm>
            <a:off x="2508973" y="-1"/>
            <a:ext cx="6197535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t="11351" r="24599" b="16604"/>
          <a:stretch/>
        </p:blipFill>
        <p:spPr>
          <a:xfrm rot="5400000">
            <a:off x="9817760" y="-1140410"/>
            <a:ext cx="3629610" cy="58521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5237" y="2266951"/>
            <a:ext cx="7503850" cy="2099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 &amp; SCOTTISH DANCE</a:t>
            </a:r>
          </a:p>
          <a:p>
            <a:pPr algn="ctr"/>
            <a:r>
              <a:rPr lang="en-US" dirty="0"/>
              <a:t>Are you a performer?</a:t>
            </a:r>
            <a:br>
              <a:rPr lang="en-US" dirty="0"/>
            </a:br>
            <a:r>
              <a:rPr lang="en-US" dirty="0"/>
              <a:t>Are your ready to experience the joy and precision of drill team and dance?</a:t>
            </a:r>
          </a:p>
        </p:txBody>
      </p:sp>
    </p:spTree>
    <p:extLst>
      <p:ext uri="{BB962C8B-B14F-4D97-AF65-F5344CB8AC3E}">
        <p14:creationId xmlns:p14="http://schemas.microsoft.com/office/powerpoint/2010/main" val="15269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ddle school avid duned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/>
          <a:stretch/>
        </p:blipFill>
        <p:spPr bwMode="auto">
          <a:xfrm>
            <a:off x="7083426" y="0"/>
            <a:ext cx="5108574" cy="460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vid classro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5"/>
          <a:stretch/>
        </p:blipFill>
        <p:spPr bwMode="auto">
          <a:xfrm>
            <a:off x="-107948" y="0"/>
            <a:ext cx="7191374" cy="57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lassroom collaborative middle scho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6"/>
          <a:stretch/>
        </p:blipFill>
        <p:spPr bwMode="auto">
          <a:xfrm>
            <a:off x="5000625" y="3259480"/>
            <a:ext cx="7191375" cy="36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lassroom collaborative middle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" y="3509315"/>
            <a:ext cx="5350245" cy="33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90100" y="2170707"/>
            <a:ext cx="7839861" cy="23775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AVID</a:t>
            </a:r>
          </a:p>
          <a:p>
            <a:pPr algn="ctr"/>
            <a:r>
              <a:rPr lang="en-US" sz="1600" dirty="0"/>
              <a:t>Are you determined to go to college?</a:t>
            </a:r>
          </a:p>
          <a:p>
            <a:pPr algn="ctr"/>
            <a:r>
              <a:rPr lang="en-US" sz="1600" dirty="0"/>
              <a:t>AVID (Advancement Via Individual Determination) may be the course for you! </a:t>
            </a:r>
          </a:p>
          <a:p>
            <a:pPr algn="ctr"/>
            <a:r>
              <a:rPr lang="en-US" sz="1600" dirty="0"/>
              <a:t>The AVID elective offers support to students who need help getting organized, want an opportunity to improve their study skills, and are interested in challenging themselves in Advanced classes. </a:t>
            </a:r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7443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97E2540-0311-41DF-8935-74CD26DA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8" y="99220"/>
            <a:ext cx="3888188" cy="1325563"/>
          </a:xfrm>
        </p:spPr>
        <p:txBody>
          <a:bodyPr/>
          <a:lstStyle/>
          <a:p>
            <a:r>
              <a:rPr lang="en-US" dirty="0"/>
              <a:t>DHMS 2022-2023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5F27E95-5611-4B95-84E5-16653726A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930" y="961575"/>
            <a:ext cx="4378575" cy="5439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51426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A4B625C8CCF4995E0E9B091A23E2C" ma:contentTypeVersion="14" ma:contentTypeDescription="Create a new document." ma:contentTypeScope="" ma:versionID="179e669f5ce7a37049d70db522ad3c08">
  <xsd:schema xmlns:xsd="http://www.w3.org/2001/XMLSchema" xmlns:xs="http://www.w3.org/2001/XMLSchema" xmlns:p="http://schemas.microsoft.com/office/2006/metadata/properties" xmlns:ns3="783b64e4-6a68-4169-9a61-190aab0f99c9" xmlns:ns4="8e621589-cc37-488f-845e-5c68477e82b6" targetNamespace="http://schemas.microsoft.com/office/2006/metadata/properties" ma:root="true" ma:fieldsID="6c9078f3ad9c59615b99182e93ca1ddf" ns3:_="" ns4:_="">
    <xsd:import namespace="783b64e4-6a68-4169-9a61-190aab0f99c9"/>
    <xsd:import namespace="8e621589-cc37-488f-845e-5c68477e82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b64e4-6a68-4169-9a61-190aab0f99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21589-cc37-488f-845e-5c68477e8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9E97A-042D-4B6B-A4EB-B9F6A5E923F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83b64e4-6a68-4169-9a61-190aab0f99c9"/>
    <ds:schemaRef ds:uri="http://purl.org/dc/elements/1.1/"/>
    <ds:schemaRef ds:uri="http://schemas.microsoft.com/office/2006/metadata/properties"/>
    <ds:schemaRef ds:uri="8e621589-cc37-488f-845e-5c68477e82b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FCC743-50EA-4DEA-ADA9-F0159523BC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160712-FD2C-41A2-8120-D3B9361CF4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b64e4-6a68-4169-9a61-190aab0f99c9"/>
    <ds:schemaRef ds:uri="8e621589-cc37-488f-845e-5c68477e82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838</Words>
  <Application>Microsoft Office PowerPoint</Application>
  <PresentationFormat>Widescreen</PresentationFormat>
  <Paragraphs>74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Britannic Bold</vt:lpstr>
      <vt:lpstr>Calibri</vt:lpstr>
      <vt:lpstr>Calisto MT</vt:lpstr>
      <vt:lpstr>Copperplate Gothic Bold</vt:lpstr>
      <vt:lpstr>Franklin Gothic Medium</vt:lpstr>
      <vt:lpstr>Imprint MT Shadow</vt:lpstr>
      <vt:lpstr>Wingdings</vt:lpstr>
      <vt:lpstr>Medical Health 16x9</vt:lpstr>
      <vt:lpstr>Dunedin Highland  Middle School</vt:lpstr>
      <vt:lpstr>6th Grade Assistant Principal Mrs. Dolan  (727) 469-4112 Ext. 2015 doland@pcsb.org    6th Grade School Counselor  Mrs. Northcutt (727) 469-4112 Ext. 2060 northcuttc@pcsb.org    6th Grade Office Clerk Ms. Herbert (727) 469-4112 Ext. 2052 herbertk@pcsb.org  </vt:lpstr>
      <vt:lpstr>CLUBS &amp; SPORTS</vt:lpstr>
      <vt:lpstr>Positive Behavior Interventions and Support</vt:lpstr>
      <vt:lpstr>What will my day look like  in middle school?</vt:lpstr>
      <vt:lpstr>PowerPoint Presentation</vt:lpstr>
      <vt:lpstr>PowerPoint Presentation</vt:lpstr>
      <vt:lpstr>PowerPoint Presentation</vt:lpstr>
      <vt:lpstr>DHMS 2022-2023</vt:lpstr>
      <vt:lpstr>How to Fill Out and Submit  Course Request Sheets</vt:lpstr>
      <vt:lpstr>WHAT DO WE FILL OUT?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Dunedin Highland  Middle School</dc:title>
  <dc:creator>Northcutt Courtney</dc:creator>
  <cp:lastModifiedBy>Dolan Diana</cp:lastModifiedBy>
  <cp:revision>16</cp:revision>
  <dcterms:created xsi:type="dcterms:W3CDTF">2022-02-18T09:40:35Z</dcterms:created>
  <dcterms:modified xsi:type="dcterms:W3CDTF">2022-02-18T15:14:09Z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0x010100460A4B625C8CCF4995E0E9B091A23E2C</vt:lpwstr>
  </property>
</Properties>
</file>